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6" r:id="rId4"/>
    <p:sldId id="286" r:id="rId5"/>
    <p:sldId id="284" r:id="rId6"/>
    <p:sldId id="295" r:id="rId7"/>
    <p:sldId id="290" r:id="rId8"/>
    <p:sldId id="291" r:id="rId9"/>
    <p:sldId id="292" r:id="rId10"/>
    <p:sldId id="293" r:id="rId11"/>
    <p:sldId id="294" r:id="rId12"/>
    <p:sldId id="289" r:id="rId13"/>
  </p:sldIdLst>
  <p:sldSz cx="10080625" cy="7559675"/>
  <p:notesSz cx="7559675" cy="10691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42" name="CustomShape 2"/>
          <p:cNvSpPr/>
          <p:nvPr/>
        </p:nvSpPr>
        <p:spPr>
          <a:xfrm>
            <a:off x="0" y="0"/>
            <a:ext cx="7559640" cy="1069164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43" name="CustomShape 3"/>
          <p:cNvSpPr/>
          <p:nvPr/>
        </p:nvSpPr>
        <p:spPr>
          <a:xfrm>
            <a:off x="0" y="0"/>
            <a:ext cx="7559640" cy="10691640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3680" cy="48067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lv-LV"/>
              <a:t>Click to edit the notes format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hdr"/>
          </p:nvPr>
        </p:nvSpPr>
        <p:spPr>
          <a:xfrm>
            <a:off x="0" y="-360"/>
            <a:ext cx="3276720" cy="530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3000"/>
              </a:lnSpc>
              <a:buFont typeface="StarSymbol"/>
              <a:buChar char=""/>
            </a:pPr>
            <a:r>
              <a:rPr lang="lv-LV" sz="1400">
                <a:solidFill>
                  <a:srgbClr val="000000"/>
                </a:solidFill>
                <a:latin typeface="Times New Roman"/>
              </a:rPr>
              <a:t>&lt;header&gt;</a:t>
            </a:r>
            <a:endParaRPr/>
          </a:p>
        </p:txBody>
      </p:sp>
      <p:sp>
        <p:nvSpPr>
          <p:cNvPr id="46" name="PlaceHolder 6"/>
          <p:cNvSpPr>
            <a:spLocks noGrp="1"/>
          </p:cNvSpPr>
          <p:nvPr>
            <p:ph type="dt"/>
          </p:nvPr>
        </p:nvSpPr>
        <p:spPr>
          <a:xfrm>
            <a:off x="4278240" y="-360"/>
            <a:ext cx="3276720" cy="530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93000"/>
              </a:lnSpc>
              <a:buFont typeface="StarSymbol"/>
              <a:buChar char=""/>
            </a:pPr>
            <a:r>
              <a:rPr lang="lv-LV" sz="1400">
                <a:solidFill>
                  <a:srgbClr val="000000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47" name="PlaceHolder 7"/>
          <p:cNvSpPr>
            <a:spLocks noGrp="1"/>
          </p:cNvSpPr>
          <p:nvPr>
            <p:ph type="ftr"/>
          </p:nvPr>
        </p:nvSpPr>
        <p:spPr>
          <a:xfrm>
            <a:off x="0" y="10156320"/>
            <a:ext cx="3276720" cy="53028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93000"/>
              </a:lnSpc>
              <a:buFont typeface="StarSymbol"/>
              <a:buChar char=""/>
            </a:pPr>
            <a:r>
              <a:rPr lang="lv-LV" sz="1400">
                <a:solidFill>
                  <a:srgbClr val="000000"/>
                </a:solidFill>
                <a:latin typeface="Times New Roman"/>
              </a:rPr>
              <a:t>&lt;footer&gt;</a:t>
            </a:r>
            <a:endParaRPr/>
          </a:p>
        </p:txBody>
      </p:sp>
      <p:sp>
        <p:nvSpPr>
          <p:cNvPr id="48" name="PlaceHolder 8"/>
          <p:cNvSpPr>
            <a:spLocks noGrp="1"/>
          </p:cNvSpPr>
          <p:nvPr>
            <p:ph type="sldNum"/>
          </p:nvPr>
        </p:nvSpPr>
        <p:spPr>
          <a:xfrm>
            <a:off x="4278240" y="10156320"/>
            <a:ext cx="3276720" cy="53028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Font typeface="StarSymbol"/>
              <a:buChar char=""/>
            </a:pPr>
            <a:fld id="{0BCF6655-7DE0-4C28-9609-EB3E737D5B19}" type="slidenum">
              <a:rPr lang="lv-LV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578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1260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502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755640" y="5078160"/>
            <a:ext cx="6045120" cy="480852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12671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2000" y="144000"/>
            <a:ext cx="9714240" cy="753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49760" y="1152000"/>
            <a:ext cx="9786240" cy="2575440"/>
          </a:xfrm>
          <a:prstGeom prst="rect">
            <a:avLst/>
          </a:prstGeom>
        </p:spPr>
        <p:txBody>
          <a:bodyPr wrap="none" lIns="0" tIns="2412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49760" y="3972240"/>
            <a:ext cx="9786240" cy="2575440"/>
          </a:xfrm>
          <a:prstGeom prst="rect">
            <a:avLst/>
          </a:prstGeom>
        </p:spPr>
        <p:txBody>
          <a:bodyPr wrap="none" lIns="0" tIns="241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2000" y="144000"/>
            <a:ext cx="9714240" cy="753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49760" y="1152000"/>
            <a:ext cx="4775400" cy="2575440"/>
          </a:xfrm>
          <a:prstGeom prst="rect">
            <a:avLst/>
          </a:prstGeom>
        </p:spPr>
        <p:txBody>
          <a:bodyPr wrap="none" lIns="0" tIns="2412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64200" y="1152000"/>
            <a:ext cx="4775400" cy="2575440"/>
          </a:xfrm>
          <a:prstGeom prst="rect">
            <a:avLst/>
          </a:prstGeom>
        </p:spPr>
        <p:txBody>
          <a:bodyPr wrap="none" lIns="0" tIns="2412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164200" y="3972240"/>
            <a:ext cx="4775400" cy="2575440"/>
          </a:xfrm>
          <a:prstGeom prst="rect">
            <a:avLst/>
          </a:prstGeom>
        </p:spPr>
        <p:txBody>
          <a:bodyPr wrap="none" lIns="0" tIns="2412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49760" y="3972240"/>
            <a:ext cx="4775400" cy="2575440"/>
          </a:xfrm>
          <a:prstGeom prst="rect">
            <a:avLst/>
          </a:prstGeom>
        </p:spPr>
        <p:txBody>
          <a:bodyPr wrap="none" lIns="0" tIns="241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72000" y="144000"/>
            <a:ext cx="9714240" cy="753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49760" y="1152000"/>
            <a:ext cx="4775400" cy="2575440"/>
          </a:xfrm>
          <a:prstGeom prst="rect">
            <a:avLst/>
          </a:prstGeom>
        </p:spPr>
        <p:txBody>
          <a:bodyPr wrap="none" lIns="0" tIns="2412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164200" y="1152000"/>
            <a:ext cx="4775400" cy="2575440"/>
          </a:xfrm>
          <a:prstGeom prst="rect">
            <a:avLst/>
          </a:prstGeom>
        </p:spPr>
        <p:txBody>
          <a:bodyPr wrap="none" lIns="0" tIns="24120" rIns="0" bIns="0"/>
          <a:lstStyle/>
          <a:p>
            <a:endParaRPr/>
          </a:p>
        </p:txBody>
      </p:sp>
      <p:pic>
        <p:nvPicPr>
          <p:cNvPr id="39" name="Picture 38"/>
          <p:cNvPicPr/>
          <p:nvPr/>
        </p:nvPicPr>
        <p:blipFill>
          <a:blip r:embed="rId2"/>
          <a:stretch>
            <a:fillRect/>
          </a:stretch>
        </p:blipFill>
        <p:spPr>
          <a:xfrm>
            <a:off x="5937840" y="3972240"/>
            <a:ext cx="3227760" cy="2575440"/>
          </a:xfrm>
          <a:prstGeom prst="rect">
            <a:avLst/>
          </a:prstGeom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2"/>
          <a:stretch>
            <a:fillRect/>
          </a:stretch>
        </p:blipFill>
        <p:spPr>
          <a:xfrm>
            <a:off x="923400" y="3972240"/>
            <a:ext cx="3227760" cy="257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2000" y="144000"/>
            <a:ext cx="9714240" cy="753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149760" y="1152000"/>
            <a:ext cx="9786240" cy="5400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2000" y="144000"/>
            <a:ext cx="9714240" cy="753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49760" y="1152000"/>
            <a:ext cx="9786240" cy="5400000"/>
          </a:xfrm>
          <a:prstGeom prst="rect">
            <a:avLst/>
          </a:prstGeom>
        </p:spPr>
        <p:txBody>
          <a:bodyPr wrap="none" lIns="0" tIns="241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2000" y="144000"/>
            <a:ext cx="9714240" cy="753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49760" y="1152000"/>
            <a:ext cx="4775400" cy="5400000"/>
          </a:xfrm>
          <a:prstGeom prst="rect">
            <a:avLst/>
          </a:prstGeom>
        </p:spPr>
        <p:txBody>
          <a:bodyPr wrap="none" lIns="0" tIns="2412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64200" y="1152000"/>
            <a:ext cx="4775400" cy="5400000"/>
          </a:xfrm>
          <a:prstGeom prst="rect">
            <a:avLst/>
          </a:prstGeom>
        </p:spPr>
        <p:txBody>
          <a:bodyPr wrap="none" lIns="0" tIns="241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2000" y="144000"/>
            <a:ext cx="9714240" cy="753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72000" y="144000"/>
            <a:ext cx="9714240" cy="640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2000" y="144000"/>
            <a:ext cx="9714240" cy="753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49760" y="1152000"/>
            <a:ext cx="4775400" cy="2575440"/>
          </a:xfrm>
          <a:prstGeom prst="rect">
            <a:avLst/>
          </a:prstGeom>
        </p:spPr>
        <p:txBody>
          <a:bodyPr wrap="none" lIns="0" tIns="2412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49760" y="3972240"/>
            <a:ext cx="4775400" cy="2575440"/>
          </a:xfrm>
          <a:prstGeom prst="rect">
            <a:avLst/>
          </a:prstGeom>
        </p:spPr>
        <p:txBody>
          <a:bodyPr wrap="none" lIns="0" tIns="2412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64200" y="1152000"/>
            <a:ext cx="4775400" cy="5400000"/>
          </a:xfrm>
          <a:prstGeom prst="rect">
            <a:avLst/>
          </a:prstGeom>
        </p:spPr>
        <p:txBody>
          <a:bodyPr wrap="none" lIns="0" tIns="241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2000" y="144000"/>
            <a:ext cx="9714240" cy="753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49760" y="1152000"/>
            <a:ext cx="4775400" cy="5400000"/>
          </a:xfrm>
          <a:prstGeom prst="rect">
            <a:avLst/>
          </a:prstGeom>
        </p:spPr>
        <p:txBody>
          <a:bodyPr wrap="none" lIns="0" tIns="2412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64200" y="1152000"/>
            <a:ext cx="4775400" cy="2575440"/>
          </a:xfrm>
          <a:prstGeom prst="rect">
            <a:avLst/>
          </a:prstGeom>
        </p:spPr>
        <p:txBody>
          <a:bodyPr wrap="none" lIns="0" tIns="2412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164200" y="3972240"/>
            <a:ext cx="4775400" cy="2575440"/>
          </a:xfrm>
          <a:prstGeom prst="rect">
            <a:avLst/>
          </a:prstGeom>
        </p:spPr>
        <p:txBody>
          <a:bodyPr wrap="none" lIns="0" tIns="241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2000" y="144000"/>
            <a:ext cx="9714240" cy="753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49760" y="1152000"/>
            <a:ext cx="4775400" cy="2575440"/>
          </a:xfrm>
          <a:prstGeom prst="rect">
            <a:avLst/>
          </a:prstGeom>
        </p:spPr>
        <p:txBody>
          <a:bodyPr wrap="none" lIns="0" tIns="2412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64200" y="1152000"/>
            <a:ext cx="4775400" cy="2575440"/>
          </a:xfrm>
          <a:prstGeom prst="rect">
            <a:avLst/>
          </a:prstGeom>
        </p:spPr>
        <p:txBody>
          <a:bodyPr wrap="none" lIns="0" tIns="2412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49760" y="3972240"/>
            <a:ext cx="9785880" cy="2575440"/>
          </a:xfrm>
          <a:prstGeom prst="rect">
            <a:avLst/>
          </a:prstGeom>
        </p:spPr>
        <p:txBody>
          <a:bodyPr wrap="none" lIns="0" tIns="2412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2000" y="144000"/>
            <a:ext cx="9714240" cy="753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lv-LV"/>
              <a:t>Click to edit the title text format</a:t>
            </a:r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49760" y="1152000"/>
            <a:ext cx="9786240" cy="5400000"/>
          </a:xfrm>
          <a:prstGeom prst="rect">
            <a:avLst/>
          </a:prstGeom>
        </p:spPr>
        <p:txBody>
          <a:bodyPr wrap="none" lIns="0" tIns="24120" rIns="0" bIns="0"/>
          <a:lstStyle/>
          <a:p>
            <a:pPr>
              <a:buSzPct val="25000"/>
              <a:buFont typeface="StarSymbol"/>
              <a:buChar char=""/>
            </a:pPr>
            <a:r>
              <a:rPr lang="lv-LV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"/>
            </a:pPr>
            <a:r>
              <a:rPr lang="lv-LV"/>
              <a:t>Second Outline Level</a:t>
            </a:r>
            <a:endParaRPr/>
          </a:p>
          <a:p>
            <a:pPr lvl="2">
              <a:buSzPct val="25000"/>
              <a:buFont typeface="StarSymbol"/>
              <a:buChar char=""/>
            </a:pPr>
            <a:r>
              <a:rPr lang="lv-LV"/>
              <a:t>Third Outline Level</a:t>
            </a:r>
            <a:endParaRPr/>
          </a:p>
          <a:p>
            <a:pPr lvl="3">
              <a:buSzPct val="25000"/>
              <a:buFont typeface="StarSymbol"/>
              <a:buChar char=""/>
            </a:pPr>
            <a:r>
              <a:rPr lang="lv-LV"/>
              <a:t>Fourth Outline Level</a:t>
            </a:r>
            <a:endParaRPr/>
          </a:p>
          <a:p>
            <a:pPr lvl="4">
              <a:buSzPct val="25000"/>
              <a:buFont typeface="StarSymbol"/>
              <a:buChar char=""/>
            </a:pPr>
            <a:r>
              <a:rPr lang="lv-LV"/>
              <a:t>Fifth Outline Level</a:t>
            </a:r>
            <a:endParaRPr/>
          </a:p>
          <a:p>
            <a:pPr lvl="5">
              <a:buSzPct val="25000"/>
              <a:buFont typeface="StarSymbol"/>
              <a:buChar char=""/>
            </a:pPr>
            <a:r>
              <a:rPr lang="lv-LV"/>
              <a:t>Sixth Outline Level</a:t>
            </a:r>
            <a:endParaRPr/>
          </a:p>
          <a:p>
            <a:pPr lvl="6">
              <a:buSzPct val="25000"/>
              <a:buFont typeface="StarSymbol"/>
              <a:buChar char=""/>
            </a:pPr>
            <a:r>
              <a:rPr lang="lv-LV"/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2920" y="6886440"/>
            <a:ext cx="2343240" cy="516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lv-LV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227360" y="6886440"/>
            <a:ext cx="2343240" cy="516240"/>
          </a:xfrm>
          <a:prstGeom prst="rect">
            <a:avLst/>
          </a:prstGeom>
        </p:spPr>
        <p:txBody>
          <a:bodyPr wrap="none" lIns="0" tIns="0" rIns="0" bIns="0"/>
          <a:lstStyle/>
          <a:p>
            <a:fld id="{4AAB0E2C-98FC-4F16-B73B-2849F724F01F}" type="slidenum">
              <a:rPr lang="lv-LV"/>
              <a:t>‹#›</a:t>
            </a:fld>
            <a:endParaRPr/>
          </a:p>
        </p:txBody>
      </p:sp>
      <p:pic>
        <p:nvPicPr>
          <p:cNvPr id="4" name="Picture 3"/>
          <p:cNvPicPr/>
          <p:nvPr/>
        </p:nvPicPr>
        <p:blipFill>
          <a:blip r:embed="rId14"/>
          <a:stretch>
            <a:fillRect/>
          </a:stretch>
        </p:blipFill>
        <p:spPr>
          <a:xfrm>
            <a:off x="216000" y="6840000"/>
            <a:ext cx="2242800" cy="540000"/>
          </a:xfrm>
          <a:prstGeom prst="rect">
            <a:avLst/>
          </a:prstGeom>
          <a:ln>
            <a:noFill/>
          </a:ln>
        </p:spPr>
      </p:pic>
      <p:sp>
        <p:nvSpPr>
          <p:cNvPr id="5" name="Line 5"/>
          <p:cNvSpPr/>
          <p:nvPr/>
        </p:nvSpPr>
        <p:spPr>
          <a:xfrm>
            <a:off x="144000" y="1008000"/>
            <a:ext cx="9792000" cy="0"/>
          </a:xfrm>
          <a:prstGeom prst="line">
            <a:avLst/>
          </a:prstGeom>
          <a:ln w="72000">
            <a:solidFill>
              <a:srgbClr val="3465AF"/>
            </a:solidFill>
            <a:bevel/>
          </a:ln>
        </p:spPr>
      </p:sp>
      <p:sp>
        <p:nvSpPr>
          <p:cNvPr id="6" name="Line 6"/>
          <p:cNvSpPr/>
          <p:nvPr/>
        </p:nvSpPr>
        <p:spPr>
          <a:xfrm>
            <a:off x="144000" y="6768000"/>
            <a:ext cx="9792000" cy="0"/>
          </a:xfrm>
          <a:prstGeom prst="line">
            <a:avLst/>
          </a:prstGeom>
          <a:ln w="72000">
            <a:solidFill>
              <a:srgbClr val="3465AF"/>
            </a:solidFill>
            <a:bevel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80720" cy="2160720"/>
          </a:xfrm>
          <a:prstGeom prst="rect">
            <a:avLst/>
          </a:prstGeom>
          <a:ln>
            <a:noFill/>
          </a:ln>
        </p:spPr>
      </p:pic>
      <p:sp>
        <p:nvSpPr>
          <p:cNvPr id="50" name="TextShape 1"/>
          <p:cNvSpPr txBox="1"/>
          <p:nvPr/>
        </p:nvSpPr>
        <p:spPr>
          <a:xfrm>
            <a:off x="502920" y="1768320"/>
            <a:ext cx="9069480" cy="2510603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lv-LV" dirty="0"/>
              <a:t>DEFINITIONS AND TYPOLOGY</a:t>
            </a:r>
            <a:endParaRPr dirty="0"/>
          </a:p>
          <a:p>
            <a:pPr algn="ctr"/>
            <a:r>
              <a:rPr lang="lv-LV" dirty="0" smtClean="0"/>
              <a:t> </a:t>
            </a:r>
            <a:endParaRPr dirty="0"/>
          </a:p>
          <a:p>
            <a:pPr algn="ctr"/>
            <a:r>
              <a:rPr lang="lv-LV" dirty="0"/>
              <a:t>Work group 1 </a:t>
            </a:r>
            <a:endParaRPr dirty="0"/>
          </a:p>
          <a:p>
            <a:pPr algn="ctr"/>
            <a:r>
              <a:rPr lang="lv-LV" dirty="0" smtClean="0"/>
              <a:t>2014 November 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6814"/>
            <a:ext cx="1266825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528" y="4784126"/>
            <a:ext cx="142875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0981" y="4771438"/>
            <a:ext cx="1685925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5152" y="4796814"/>
            <a:ext cx="12573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1077" y="4771438"/>
            <a:ext cx="1078523" cy="19303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57846" y="4771438"/>
            <a:ext cx="1386254" cy="1916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latin typeface="Mukti Narrow"/>
              </a:rPr>
              <a:t>Ivailo</a:t>
            </a:r>
          </a:p>
          <a:p>
            <a:pPr algn="ctr"/>
            <a:r>
              <a:rPr lang="lv-LV" dirty="0" smtClean="0">
                <a:latin typeface="Mukti Narrow"/>
              </a:rPr>
              <a:t>/</a:t>
            </a:r>
            <a:r>
              <a:rPr lang="az-Cyrl-AZ" dirty="0">
                <a:latin typeface="Mukti Narrow"/>
              </a:rPr>
              <a:t>Ивайло </a:t>
            </a:r>
            <a:r>
              <a:rPr lang="az-Cyrl-AZ" dirty="0"/>
              <a:t> </a:t>
            </a:r>
            <a:r>
              <a:rPr lang="lv-LV" dirty="0">
                <a:latin typeface="Mukti Narrow"/>
              </a:rPr>
              <a:t>Markoff /</a:t>
            </a:r>
            <a:r>
              <a:rPr lang="az-Cyrl-AZ" dirty="0">
                <a:latin typeface="Mukti Narrow"/>
              </a:rPr>
              <a:t>Марков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/>
              <a:t>Work </a:t>
            </a:r>
            <a:r>
              <a:rPr lang="lv-LV" sz="3200" dirty="0" smtClean="0"/>
              <a:t>plan and cooperation with an other groups: </a:t>
            </a:r>
            <a:endParaRPr lang="lv-LV" sz="3200" dirty="0"/>
          </a:p>
        </p:txBody>
      </p:sp>
      <p:sp>
        <p:nvSpPr>
          <p:cNvPr id="3" name="Rectangle 2"/>
          <p:cNvSpPr/>
          <p:nvPr/>
        </p:nvSpPr>
        <p:spPr>
          <a:xfrm>
            <a:off x="217170" y="1056462"/>
            <a:ext cx="97269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. Publishing the final version of the glossary which will include all additional knowledge gained during the projects life time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endParaRPr lang="lv-LV" sz="2200" dirty="0" smtClean="0">
              <a:solidFill>
                <a:srgbClr val="0070C0"/>
              </a:solidFill>
            </a:endParaRPr>
          </a:p>
          <a:p>
            <a:pPr lvl="1"/>
            <a:r>
              <a:rPr lang="lv-LV" sz="2200" dirty="0" smtClean="0">
                <a:solidFill>
                  <a:srgbClr val="0070C0"/>
                </a:solidFill>
              </a:rPr>
              <a:t>2015</a:t>
            </a:r>
            <a:endParaRPr lang="en-US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/>
              <a:t>Work </a:t>
            </a:r>
            <a:r>
              <a:rPr lang="lv-LV" sz="3200" dirty="0" smtClean="0"/>
              <a:t>plan and cooperation with an other groups: </a:t>
            </a:r>
            <a:endParaRPr lang="lv-LV" sz="3200" dirty="0"/>
          </a:p>
        </p:txBody>
      </p:sp>
      <p:sp>
        <p:nvSpPr>
          <p:cNvPr id="3" name="Rectangle 2"/>
          <p:cNvSpPr/>
          <p:nvPr/>
        </p:nvSpPr>
        <p:spPr>
          <a:xfrm>
            <a:off x="217170" y="1056462"/>
            <a:ext cx="97269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>
                <a:solidFill>
                  <a:srgbClr val="0070C0"/>
                </a:solidFill>
              </a:rPr>
              <a:t>6</a:t>
            </a:r>
            <a:r>
              <a:rPr lang="en-US" sz="2200" i="1" dirty="0">
                <a:solidFill>
                  <a:srgbClr val="0070C0"/>
                </a:solidFill>
              </a:rPr>
              <a:t>. Contributing to develop a typology of European Coppice Forests in close cooperation with WG 2, which has the lead in this task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endParaRPr lang="lv-LV" sz="2200" dirty="0" smtClean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200" dirty="0" smtClean="0">
                <a:solidFill>
                  <a:srgbClr val="0070C0"/>
                </a:solidFill>
              </a:rPr>
              <a:t>At first typology will be developed ralated to legal status – (info from definitions)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200" dirty="0" smtClean="0">
                <a:solidFill>
                  <a:srgbClr val="0070C0"/>
                </a:solidFill>
              </a:rPr>
              <a:t>Rob Jarman will prepare draft for typology related to ecological 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lv-LV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IPS -Canada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909" y="-114300"/>
            <a:ext cx="6614716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9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216000"/>
            <a:ext cx="10080000" cy="633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84" name="Picture 83"/>
          <p:cNvPicPr/>
          <p:nvPr/>
        </p:nvPicPr>
        <p:blipFill>
          <a:blip r:embed="rId3"/>
          <a:stretch>
            <a:fillRect/>
          </a:stretch>
        </p:blipFill>
        <p:spPr>
          <a:xfrm>
            <a:off x="3062160" y="1254240"/>
            <a:ext cx="1212840" cy="857160"/>
          </a:xfrm>
          <a:prstGeom prst="rect">
            <a:avLst/>
          </a:prstGeom>
          <a:ln>
            <a:noFill/>
          </a:ln>
        </p:spPr>
      </p:pic>
      <p:pic>
        <p:nvPicPr>
          <p:cNvPr id="85" name="Picture 84"/>
          <p:cNvPicPr/>
          <p:nvPr/>
        </p:nvPicPr>
        <p:blipFill>
          <a:blip r:embed="rId4"/>
          <a:stretch>
            <a:fillRect/>
          </a:stretch>
        </p:blipFill>
        <p:spPr>
          <a:xfrm>
            <a:off x="1673280" y="3959280"/>
            <a:ext cx="1212840" cy="857160"/>
          </a:xfrm>
          <a:prstGeom prst="rect">
            <a:avLst/>
          </a:prstGeom>
          <a:ln>
            <a:noFill/>
          </a:ln>
        </p:spPr>
      </p:pic>
      <p:pic>
        <p:nvPicPr>
          <p:cNvPr id="86" name="Picture 85"/>
          <p:cNvPicPr/>
          <p:nvPr/>
        </p:nvPicPr>
        <p:blipFill>
          <a:blip r:embed="rId5"/>
          <a:stretch>
            <a:fillRect/>
          </a:stretch>
        </p:blipFill>
        <p:spPr>
          <a:xfrm>
            <a:off x="6851520" y="2166840"/>
            <a:ext cx="1212840" cy="857520"/>
          </a:xfrm>
          <a:prstGeom prst="rect">
            <a:avLst/>
          </a:prstGeom>
          <a:ln>
            <a:noFill/>
          </a:ln>
        </p:spPr>
      </p:pic>
      <p:pic>
        <p:nvPicPr>
          <p:cNvPr id="87" name="Picture 86"/>
          <p:cNvPicPr/>
          <p:nvPr/>
        </p:nvPicPr>
        <p:blipFill>
          <a:blip r:embed="rId6"/>
          <a:stretch>
            <a:fillRect/>
          </a:stretch>
        </p:blipFill>
        <p:spPr>
          <a:xfrm>
            <a:off x="3095640" y="3030480"/>
            <a:ext cx="1212840" cy="857160"/>
          </a:xfrm>
          <a:prstGeom prst="rect">
            <a:avLst/>
          </a:prstGeom>
          <a:ln>
            <a:noFill/>
          </a:ln>
        </p:spPr>
      </p:pic>
      <p:pic>
        <p:nvPicPr>
          <p:cNvPr id="88" name="Picture 87"/>
          <p:cNvPicPr/>
          <p:nvPr/>
        </p:nvPicPr>
        <p:blipFill>
          <a:blip r:embed="rId7"/>
          <a:stretch>
            <a:fillRect/>
          </a:stretch>
        </p:blipFill>
        <p:spPr>
          <a:xfrm>
            <a:off x="4319640" y="360360"/>
            <a:ext cx="1212840" cy="857160"/>
          </a:xfrm>
          <a:prstGeom prst="rect">
            <a:avLst/>
          </a:prstGeom>
          <a:ln>
            <a:noFill/>
          </a:ln>
        </p:spPr>
      </p:pic>
      <p:pic>
        <p:nvPicPr>
          <p:cNvPr id="89" name="Picture 88"/>
          <p:cNvPicPr/>
          <p:nvPr/>
        </p:nvPicPr>
        <p:blipFill>
          <a:blip r:embed="rId8"/>
          <a:stretch>
            <a:fillRect/>
          </a:stretch>
        </p:blipFill>
        <p:spPr>
          <a:xfrm>
            <a:off x="339840" y="1260360"/>
            <a:ext cx="1212840" cy="857520"/>
          </a:xfrm>
          <a:prstGeom prst="rect">
            <a:avLst/>
          </a:prstGeom>
          <a:ln>
            <a:noFill/>
          </a:ln>
        </p:spPr>
      </p:pic>
      <p:pic>
        <p:nvPicPr>
          <p:cNvPr id="90" name="Picture 89"/>
          <p:cNvPicPr/>
          <p:nvPr/>
        </p:nvPicPr>
        <p:blipFill>
          <a:blip r:embed="rId9"/>
          <a:stretch>
            <a:fillRect/>
          </a:stretch>
        </p:blipFill>
        <p:spPr>
          <a:xfrm>
            <a:off x="3132000" y="5759280"/>
            <a:ext cx="1189080" cy="857520"/>
          </a:xfrm>
          <a:prstGeom prst="rect">
            <a:avLst/>
          </a:prstGeom>
          <a:ln>
            <a:noFill/>
          </a:ln>
        </p:spPr>
      </p:pic>
      <p:pic>
        <p:nvPicPr>
          <p:cNvPr id="91" name="Picture 90"/>
          <p:cNvPicPr/>
          <p:nvPr/>
        </p:nvPicPr>
        <p:blipFill>
          <a:blip r:embed="rId10"/>
          <a:stretch>
            <a:fillRect/>
          </a:stretch>
        </p:blipFill>
        <p:spPr>
          <a:xfrm>
            <a:off x="339840" y="2166840"/>
            <a:ext cx="1189080" cy="857520"/>
          </a:xfrm>
          <a:prstGeom prst="rect">
            <a:avLst/>
          </a:prstGeom>
          <a:ln>
            <a:noFill/>
          </a:ln>
        </p:spPr>
      </p:pic>
      <p:pic>
        <p:nvPicPr>
          <p:cNvPr id="92" name="Picture 91"/>
          <p:cNvPicPr/>
          <p:nvPr/>
        </p:nvPicPr>
        <p:blipFill>
          <a:blip r:embed="rId11"/>
          <a:stretch>
            <a:fillRect/>
          </a:stretch>
        </p:blipFill>
        <p:spPr>
          <a:xfrm>
            <a:off x="1655640" y="366840"/>
            <a:ext cx="1212840" cy="857160"/>
          </a:xfrm>
          <a:prstGeom prst="rect">
            <a:avLst/>
          </a:prstGeom>
          <a:ln>
            <a:noFill/>
          </a:ln>
        </p:spPr>
      </p:pic>
      <p:pic>
        <p:nvPicPr>
          <p:cNvPr id="93" name="Picture 92"/>
          <p:cNvPicPr/>
          <p:nvPr/>
        </p:nvPicPr>
        <p:blipFill>
          <a:blip r:embed="rId12"/>
          <a:stretch>
            <a:fillRect/>
          </a:stretch>
        </p:blipFill>
        <p:spPr>
          <a:xfrm>
            <a:off x="360360" y="4902120"/>
            <a:ext cx="1185840" cy="857160"/>
          </a:xfrm>
          <a:prstGeom prst="rect">
            <a:avLst/>
          </a:prstGeom>
          <a:ln>
            <a:noFill/>
          </a:ln>
        </p:spPr>
      </p:pic>
      <p:pic>
        <p:nvPicPr>
          <p:cNvPr id="94" name="Picture 93"/>
          <p:cNvPicPr/>
          <p:nvPr/>
        </p:nvPicPr>
        <p:blipFill>
          <a:blip r:embed="rId13"/>
          <a:stretch>
            <a:fillRect/>
          </a:stretch>
        </p:blipFill>
        <p:spPr>
          <a:xfrm>
            <a:off x="3095640" y="3967200"/>
            <a:ext cx="1212840" cy="857160"/>
          </a:xfrm>
          <a:prstGeom prst="rect">
            <a:avLst/>
          </a:prstGeom>
          <a:ln>
            <a:noFill/>
          </a:ln>
        </p:spPr>
      </p:pic>
      <p:pic>
        <p:nvPicPr>
          <p:cNvPr id="95" name="Picture 94"/>
          <p:cNvPicPr/>
          <p:nvPr/>
        </p:nvPicPr>
        <p:blipFill>
          <a:blip r:embed="rId14"/>
          <a:stretch>
            <a:fillRect/>
          </a:stretch>
        </p:blipFill>
        <p:spPr>
          <a:xfrm>
            <a:off x="339840" y="3102120"/>
            <a:ext cx="1212840" cy="857160"/>
          </a:xfrm>
          <a:prstGeom prst="rect">
            <a:avLst/>
          </a:prstGeom>
          <a:ln>
            <a:noFill/>
          </a:ln>
        </p:spPr>
      </p:pic>
      <p:pic>
        <p:nvPicPr>
          <p:cNvPr id="96" name="Picture 95"/>
          <p:cNvPicPr/>
          <p:nvPr/>
        </p:nvPicPr>
        <p:blipFill>
          <a:blip r:embed="rId15"/>
          <a:stretch>
            <a:fillRect/>
          </a:stretch>
        </p:blipFill>
        <p:spPr>
          <a:xfrm>
            <a:off x="3062160" y="2111400"/>
            <a:ext cx="1212840" cy="857160"/>
          </a:xfrm>
          <a:prstGeom prst="rect">
            <a:avLst/>
          </a:prstGeom>
          <a:ln>
            <a:noFill/>
          </a:ln>
        </p:spPr>
      </p:pic>
      <p:pic>
        <p:nvPicPr>
          <p:cNvPr id="97" name="Picture 96"/>
          <p:cNvPicPr/>
          <p:nvPr/>
        </p:nvPicPr>
        <p:blipFill>
          <a:blip r:embed="rId16"/>
          <a:stretch>
            <a:fillRect/>
          </a:stretch>
        </p:blipFill>
        <p:spPr>
          <a:xfrm>
            <a:off x="1673280" y="3056040"/>
            <a:ext cx="1212840" cy="857160"/>
          </a:xfrm>
          <a:prstGeom prst="rect">
            <a:avLst/>
          </a:prstGeom>
          <a:ln>
            <a:noFill/>
          </a:ln>
        </p:spPr>
      </p:pic>
      <p:pic>
        <p:nvPicPr>
          <p:cNvPr id="98" name="Picture 97"/>
          <p:cNvPicPr/>
          <p:nvPr/>
        </p:nvPicPr>
        <p:blipFill>
          <a:blip r:embed="rId17"/>
          <a:stretch>
            <a:fillRect/>
          </a:stretch>
        </p:blipFill>
        <p:spPr>
          <a:xfrm>
            <a:off x="1673280" y="2095560"/>
            <a:ext cx="1212840" cy="857160"/>
          </a:xfrm>
          <a:prstGeom prst="rect">
            <a:avLst/>
          </a:prstGeom>
          <a:ln>
            <a:noFill/>
          </a:ln>
        </p:spPr>
      </p:pic>
      <p:pic>
        <p:nvPicPr>
          <p:cNvPr id="99" name="Picture 98"/>
          <p:cNvPicPr/>
          <p:nvPr/>
        </p:nvPicPr>
        <p:blipFill>
          <a:blip r:embed="rId18"/>
          <a:stretch>
            <a:fillRect/>
          </a:stretch>
        </p:blipFill>
        <p:spPr>
          <a:xfrm>
            <a:off x="4319640" y="1254240"/>
            <a:ext cx="1212840" cy="857160"/>
          </a:xfrm>
          <a:prstGeom prst="rect">
            <a:avLst/>
          </a:prstGeom>
          <a:ln>
            <a:noFill/>
          </a:ln>
        </p:spPr>
      </p:pic>
      <p:pic>
        <p:nvPicPr>
          <p:cNvPr id="100" name="Picture 99"/>
          <p:cNvPicPr/>
          <p:nvPr/>
        </p:nvPicPr>
        <p:blipFill>
          <a:blip r:embed="rId19"/>
          <a:stretch>
            <a:fillRect/>
          </a:stretch>
        </p:blipFill>
        <p:spPr>
          <a:xfrm>
            <a:off x="3095640" y="4902120"/>
            <a:ext cx="1212840" cy="857160"/>
          </a:xfrm>
          <a:prstGeom prst="rect">
            <a:avLst/>
          </a:prstGeom>
          <a:ln>
            <a:noFill/>
          </a:ln>
        </p:spPr>
      </p:pic>
      <p:pic>
        <p:nvPicPr>
          <p:cNvPr id="101" name="Picture 100"/>
          <p:cNvPicPr/>
          <p:nvPr/>
        </p:nvPicPr>
        <p:blipFill>
          <a:blip r:embed="rId20"/>
          <a:stretch>
            <a:fillRect/>
          </a:stretch>
        </p:blipFill>
        <p:spPr>
          <a:xfrm>
            <a:off x="3062160" y="360360"/>
            <a:ext cx="1212840" cy="857160"/>
          </a:xfrm>
          <a:prstGeom prst="rect">
            <a:avLst/>
          </a:prstGeom>
          <a:ln>
            <a:noFill/>
          </a:ln>
        </p:spPr>
      </p:pic>
      <p:pic>
        <p:nvPicPr>
          <p:cNvPr id="102" name="Picture 101"/>
          <p:cNvPicPr/>
          <p:nvPr/>
        </p:nvPicPr>
        <p:blipFill>
          <a:blip r:embed="rId21"/>
          <a:stretch>
            <a:fillRect/>
          </a:stretch>
        </p:blipFill>
        <p:spPr>
          <a:xfrm>
            <a:off x="5581800" y="1254240"/>
            <a:ext cx="1207800" cy="857160"/>
          </a:xfrm>
          <a:prstGeom prst="rect">
            <a:avLst/>
          </a:prstGeom>
          <a:ln>
            <a:noFill/>
          </a:ln>
        </p:spPr>
      </p:pic>
      <p:pic>
        <p:nvPicPr>
          <p:cNvPr id="103" name="Picture 102"/>
          <p:cNvPicPr/>
          <p:nvPr/>
        </p:nvPicPr>
        <p:blipFill>
          <a:blip r:embed="rId22"/>
          <a:stretch>
            <a:fillRect/>
          </a:stretch>
        </p:blipFill>
        <p:spPr>
          <a:xfrm>
            <a:off x="8147160" y="2166840"/>
            <a:ext cx="1212840" cy="857520"/>
          </a:xfrm>
          <a:prstGeom prst="rect">
            <a:avLst/>
          </a:prstGeom>
          <a:ln>
            <a:noFill/>
          </a:ln>
        </p:spPr>
      </p:pic>
      <p:pic>
        <p:nvPicPr>
          <p:cNvPr id="104" name="Picture 103"/>
          <p:cNvPicPr/>
          <p:nvPr/>
        </p:nvPicPr>
        <p:blipFill>
          <a:blip r:embed="rId23"/>
          <a:stretch>
            <a:fillRect/>
          </a:stretch>
        </p:blipFill>
        <p:spPr>
          <a:xfrm>
            <a:off x="1673280" y="4903920"/>
            <a:ext cx="1212840" cy="857160"/>
          </a:xfrm>
          <a:prstGeom prst="rect">
            <a:avLst/>
          </a:prstGeom>
          <a:ln>
            <a:noFill/>
          </a:ln>
        </p:spPr>
      </p:pic>
      <p:pic>
        <p:nvPicPr>
          <p:cNvPr id="105" name="Picture 104"/>
          <p:cNvPicPr/>
          <p:nvPr/>
        </p:nvPicPr>
        <p:blipFill>
          <a:blip r:embed="rId24"/>
          <a:stretch>
            <a:fillRect/>
          </a:stretch>
        </p:blipFill>
        <p:spPr>
          <a:xfrm>
            <a:off x="5584680" y="360360"/>
            <a:ext cx="1203480" cy="857160"/>
          </a:xfrm>
          <a:prstGeom prst="rect">
            <a:avLst/>
          </a:prstGeom>
          <a:ln>
            <a:noFill/>
          </a:ln>
        </p:spPr>
      </p:pic>
      <p:pic>
        <p:nvPicPr>
          <p:cNvPr id="106" name="Picture 105"/>
          <p:cNvPicPr/>
          <p:nvPr/>
        </p:nvPicPr>
        <p:blipFill>
          <a:blip r:embed="rId25"/>
          <a:stretch>
            <a:fillRect/>
          </a:stretch>
        </p:blipFill>
        <p:spPr>
          <a:xfrm>
            <a:off x="8136000" y="287280"/>
            <a:ext cx="1212840" cy="857160"/>
          </a:xfrm>
          <a:prstGeom prst="rect">
            <a:avLst/>
          </a:prstGeom>
          <a:ln>
            <a:noFill/>
          </a:ln>
        </p:spPr>
      </p:pic>
      <p:pic>
        <p:nvPicPr>
          <p:cNvPr id="107" name="Picture 106"/>
          <p:cNvPicPr/>
          <p:nvPr/>
        </p:nvPicPr>
        <p:blipFill>
          <a:blip r:embed="rId26"/>
          <a:stretch>
            <a:fillRect/>
          </a:stretch>
        </p:blipFill>
        <p:spPr>
          <a:xfrm>
            <a:off x="6848640" y="299880"/>
            <a:ext cx="1212840" cy="857520"/>
          </a:xfrm>
          <a:prstGeom prst="rect">
            <a:avLst/>
          </a:prstGeom>
          <a:ln>
            <a:noFill/>
          </a:ln>
        </p:spPr>
      </p:pic>
      <p:pic>
        <p:nvPicPr>
          <p:cNvPr id="108" name="Picture 107"/>
          <p:cNvPicPr/>
          <p:nvPr/>
        </p:nvPicPr>
        <p:blipFill>
          <a:blip r:embed="rId27"/>
          <a:stretch>
            <a:fillRect/>
          </a:stretch>
        </p:blipFill>
        <p:spPr>
          <a:xfrm>
            <a:off x="8136000" y="1230480"/>
            <a:ext cx="1212840" cy="857160"/>
          </a:xfrm>
          <a:prstGeom prst="rect">
            <a:avLst/>
          </a:prstGeom>
          <a:ln>
            <a:noFill/>
          </a:ln>
        </p:spPr>
      </p:pic>
      <p:pic>
        <p:nvPicPr>
          <p:cNvPr id="109" name="Picture 108"/>
          <p:cNvPicPr/>
          <p:nvPr/>
        </p:nvPicPr>
        <p:blipFill>
          <a:blip r:embed="rId28"/>
          <a:stretch>
            <a:fillRect/>
          </a:stretch>
        </p:blipFill>
        <p:spPr>
          <a:xfrm>
            <a:off x="360360" y="4032360"/>
            <a:ext cx="1189080" cy="857160"/>
          </a:xfrm>
          <a:prstGeom prst="rect">
            <a:avLst/>
          </a:prstGeom>
          <a:ln>
            <a:noFill/>
          </a:ln>
        </p:spPr>
      </p:pic>
      <p:pic>
        <p:nvPicPr>
          <p:cNvPr id="110" name="Picture 109"/>
          <p:cNvPicPr/>
          <p:nvPr/>
        </p:nvPicPr>
        <p:blipFill>
          <a:blip r:embed="rId29"/>
          <a:stretch>
            <a:fillRect/>
          </a:stretch>
        </p:blipFill>
        <p:spPr>
          <a:xfrm>
            <a:off x="344520" y="287280"/>
            <a:ext cx="807840" cy="857160"/>
          </a:xfrm>
          <a:prstGeom prst="rect">
            <a:avLst/>
          </a:prstGeom>
          <a:ln>
            <a:noFill/>
          </a:ln>
        </p:spPr>
      </p:pic>
      <p:pic>
        <p:nvPicPr>
          <p:cNvPr id="111" name="Picture 110"/>
          <p:cNvPicPr/>
          <p:nvPr/>
        </p:nvPicPr>
        <p:blipFill>
          <a:blip r:embed="rId30"/>
          <a:stretch>
            <a:fillRect/>
          </a:stretch>
        </p:blipFill>
        <p:spPr>
          <a:xfrm>
            <a:off x="6851520" y="1230480"/>
            <a:ext cx="1212840" cy="857160"/>
          </a:xfrm>
          <a:prstGeom prst="rect">
            <a:avLst/>
          </a:prstGeom>
          <a:ln>
            <a:noFill/>
          </a:ln>
        </p:spPr>
      </p:pic>
      <p:pic>
        <p:nvPicPr>
          <p:cNvPr id="112" name="Picture 111"/>
          <p:cNvPicPr/>
          <p:nvPr/>
        </p:nvPicPr>
        <p:blipFill>
          <a:blip r:embed="rId31"/>
          <a:stretch>
            <a:fillRect/>
          </a:stretch>
        </p:blipFill>
        <p:spPr>
          <a:xfrm>
            <a:off x="185760" y="5832360"/>
            <a:ext cx="1614600" cy="857520"/>
          </a:xfrm>
          <a:prstGeom prst="rect">
            <a:avLst/>
          </a:prstGeom>
          <a:ln>
            <a:noFill/>
          </a:ln>
        </p:spPr>
      </p:pic>
      <p:pic>
        <p:nvPicPr>
          <p:cNvPr id="113" name="Picture 112"/>
          <p:cNvPicPr/>
          <p:nvPr/>
        </p:nvPicPr>
        <p:blipFill>
          <a:blip r:embed="rId32"/>
          <a:stretch>
            <a:fillRect/>
          </a:stretch>
        </p:blipFill>
        <p:spPr>
          <a:xfrm>
            <a:off x="7920000" y="5759280"/>
            <a:ext cx="1189080" cy="857520"/>
          </a:xfrm>
          <a:prstGeom prst="rect">
            <a:avLst/>
          </a:prstGeom>
          <a:ln>
            <a:noFill/>
          </a:ln>
        </p:spPr>
      </p:pic>
      <p:sp>
        <p:nvSpPr>
          <p:cNvPr id="114" name="CustomShape 2"/>
          <p:cNvSpPr/>
          <p:nvPr/>
        </p:nvSpPr>
        <p:spPr>
          <a:xfrm>
            <a:off x="4535640" y="3240000"/>
            <a:ext cx="5111640" cy="280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lv-LV" sz="2800" dirty="0"/>
              <a:t>We </a:t>
            </a:r>
            <a:r>
              <a:rPr lang="lv-LV" sz="2800" dirty="0" smtClean="0"/>
              <a:t>must </a:t>
            </a:r>
            <a:r>
              <a:rPr lang="lv-LV" sz="2800" dirty="0"/>
              <a:t>look to find </a:t>
            </a:r>
            <a:r>
              <a:rPr lang="lv-LV" sz="2800" b="1" dirty="0"/>
              <a:t>similar</a:t>
            </a:r>
            <a:r>
              <a:rPr lang="lv-LV" sz="2800" dirty="0"/>
              <a:t> and to harmonize </a:t>
            </a:r>
            <a:r>
              <a:rPr lang="lv-LV" sz="2800" b="1" dirty="0"/>
              <a:t>definition</a:t>
            </a:r>
            <a:r>
              <a:rPr lang="lv-LV" sz="2800" dirty="0"/>
              <a:t> of COPPICE forest!</a:t>
            </a:r>
            <a:endParaRPr dirty="0"/>
          </a:p>
          <a:p>
            <a:r>
              <a:rPr lang="lv-LV" sz="2800" dirty="0"/>
              <a:t>We </a:t>
            </a:r>
            <a:r>
              <a:rPr lang="lv-LV" sz="2800" dirty="0" smtClean="0"/>
              <a:t>should to </a:t>
            </a:r>
            <a:r>
              <a:rPr lang="lv-LV" sz="2800" dirty="0"/>
              <a:t>find </a:t>
            </a:r>
            <a:r>
              <a:rPr lang="lv-LV" sz="2800" b="1" dirty="0"/>
              <a:t>different</a:t>
            </a:r>
            <a:r>
              <a:rPr lang="lv-LV" sz="2800" dirty="0"/>
              <a:t> for </a:t>
            </a:r>
            <a:r>
              <a:rPr lang="lv-LV" sz="2800" b="1" dirty="0"/>
              <a:t>typology</a:t>
            </a:r>
            <a:r>
              <a:rPr lang="lv-LV" sz="2800" dirty="0"/>
              <a:t> off copice forests!</a:t>
            </a:r>
            <a:endParaRPr dirty="0"/>
          </a:p>
          <a:p>
            <a:pPr>
              <a:buFont typeface="StarSymbol"/>
              <a:buChar char="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Why?</a:t>
            </a:r>
            <a:endParaRPr lang="lv-LV" dirty="0"/>
          </a:p>
        </p:txBody>
      </p:sp>
      <p:sp>
        <p:nvSpPr>
          <p:cNvPr id="10" name="Rectangle 9"/>
          <p:cNvSpPr/>
          <p:nvPr/>
        </p:nvSpPr>
        <p:spPr>
          <a:xfrm>
            <a:off x="314960" y="1255812"/>
            <a:ext cx="9114790" cy="4215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3600" dirty="0">
                <a:solidFill>
                  <a:srgbClr val="20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COST Action aims to bring together European scientists, experts and young scholars </a:t>
            </a:r>
            <a:r>
              <a:rPr lang="lv-LV" sz="3600" b="1" i="1" u="sng" dirty="0">
                <a:solidFill>
                  <a:srgbClr val="20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exchange knowledge about coppice forestry </a:t>
            </a:r>
            <a:r>
              <a:rPr lang="lv-LV" sz="3600" dirty="0">
                <a:solidFill>
                  <a:srgbClr val="2038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to start developing innovative management and utilization concepts/techniques for future modern multifunctional coppice management systems.</a:t>
            </a:r>
            <a:endParaRPr lang="lv-LV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WP1: Definitions and Typology </a:t>
            </a:r>
            <a:endParaRPr lang="lv-LV" dirty="0"/>
          </a:p>
        </p:txBody>
      </p:sp>
      <p:sp>
        <p:nvSpPr>
          <p:cNvPr id="3" name="Rectangle 2"/>
          <p:cNvSpPr/>
          <p:nvPr/>
        </p:nvSpPr>
        <p:spPr>
          <a:xfrm>
            <a:off x="182880" y="1204427"/>
            <a:ext cx="977265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WP1</a:t>
            </a: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collect coppice forests related </a:t>
            </a:r>
            <a:r>
              <a:rPr lang="en-US" sz="2200" u="sng" dirty="0" smtClean="0">
                <a:solidFill>
                  <a:srgbClr val="FF0000"/>
                </a:solidFill>
              </a:rPr>
              <a:t>definitions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based on literature review and contacts with stakeholders experienced in practical coppice forests management</a:t>
            </a:r>
            <a:r>
              <a:rPr lang="lv-LV" sz="22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u="sng" dirty="0" smtClean="0">
                <a:solidFill>
                  <a:srgbClr val="FF0000"/>
                </a:solidFill>
              </a:rPr>
              <a:t>technical </a:t>
            </a:r>
            <a:r>
              <a:rPr lang="en-US" sz="2200" u="sng" dirty="0">
                <a:solidFill>
                  <a:srgbClr val="FF0000"/>
                </a:solidFill>
              </a:rPr>
              <a:t>terms and their definitions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vary substantially between areas and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countries</a:t>
            </a:r>
            <a:r>
              <a:rPr lang="lv-LV" sz="22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u="sng" dirty="0" smtClean="0">
                <a:solidFill>
                  <a:srgbClr val="FF0000"/>
                </a:solidFill>
              </a:rPr>
              <a:t>existing </a:t>
            </a:r>
            <a:r>
              <a:rPr lang="en-US" sz="2200" u="sng" dirty="0">
                <a:solidFill>
                  <a:srgbClr val="FF0000"/>
                </a:solidFill>
              </a:rPr>
              <a:t>types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of coppice forests (based e.g. on species, terrain, ecosystem, management type) are collected, described and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classified</a:t>
            </a:r>
            <a:r>
              <a:rPr lang="lv-LV" sz="22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lv-LV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available </a:t>
            </a:r>
            <a:r>
              <a:rPr lang="en-US" sz="2200" u="sng" dirty="0">
                <a:solidFill>
                  <a:srgbClr val="FF0000"/>
                </a:solidFill>
              </a:rPr>
              <a:t>statistical data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about coppice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forests</a:t>
            </a:r>
            <a:r>
              <a:rPr lang="lv-LV" sz="22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identify </a:t>
            </a:r>
            <a:r>
              <a:rPr lang="en-US" sz="2200" u="sng" dirty="0">
                <a:solidFill>
                  <a:srgbClr val="FF0000"/>
                </a:solidFill>
              </a:rPr>
              <a:t>knowledge gaps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or shortcomings e. g. related to national forest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inventories</a:t>
            </a:r>
            <a:r>
              <a:rPr lang="lv-LV" sz="22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identify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scientists, professional specialists, working groups, institutions or experts which have scientific or practical experience and traditional knowledge on coppice forest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management</a:t>
            </a:r>
            <a:r>
              <a:rPr lang="lv-LV" sz="22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u="sng" dirty="0" smtClean="0">
                <a:solidFill>
                  <a:srgbClr val="FF0000"/>
                </a:solidFill>
              </a:rPr>
              <a:t>derive </a:t>
            </a:r>
            <a:r>
              <a:rPr lang="en-US" sz="2200" u="sng" dirty="0">
                <a:solidFill>
                  <a:srgbClr val="FF0000"/>
                </a:solidFill>
              </a:rPr>
              <a:t>actual knowledge which may not be documented and published in official papers or journals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lv-LV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Milestones</a:t>
            </a:r>
            <a:endParaRPr lang="lv-LV" dirty="0"/>
          </a:p>
        </p:txBody>
      </p:sp>
      <p:sp>
        <p:nvSpPr>
          <p:cNvPr id="3" name="Rectangle 2"/>
          <p:cNvSpPr/>
          <p:nvPr/>
        </p:nvSpPr>
        <p:spPr>
          <a:xfrm>
            <a:off x="160020" y="1203622"/>
            <a:ext cx="97612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Milestone 2: Database of terminology (WG 1</a:t>
            </a:r>
            <a:r>
              <a:rPr lang="en-US" sz="2800" dirty="0" smtClean="0">
                <a:solidFill>
                  <a:srgbClr val="FF0000"/>
                </a:solidFill>
              </a:rPr>
              <a:t>).</a:t>
            </a:r>
            <a:r>
              <a:rPr lang="lv-LV" sz="2800" dirty="0" smtClean="0">
                <a:solidFill>
                  <a:srgbClr val="FF0000"/>
                </a:solidFill>
              </a:rPr>
              <a:t> </a:t>
            </a:r>
            <a:r>
              <a:rPr lang="lv-LV" sz="2800" u="sng" dirty="0" smtClean="0">
                <a:solidFill>
                  <a:srgbClr val="FF0000"/>
                </a:solidFill>
              </a:rPr>
              <a:t>First year.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endParaRPr lang="en-US" sz="2800" u="sng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00B050"/>
                </a:solidFill>
              </a:rPr>
              <a:t>Milestone 3: Coppice forest typology factsheet (WG </a:t>
            </a:r>
            <a:r>
              <a:rPr lang="lv-LV" sz="2800" dirty="0" smtClean="0">
                <a:solidFill>
                  <a:srgbClr val="00B050"/>
                </a:solidFill>
              </a:rPr>
              <a:t>1)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r>
              <a:rPr lang="lv-LV" sz="2800" dirty="0" smtClean="0">
                <a:solidFill>
                  <a:srgbClr val="00B050"/>
                </a:solidFill>
              </a:rPr>
              <a:t> </a:t>
            </a:r>
            <a:r>
              <a:rPr lang="lv-LV" sz="2800" u="sng" dirty="0" smtClean="0">
                <a:solidFill>
                  <a:srgbClr val="00B050"/>
                </a:solidFill>
              </a:rPr>
              <a:t>Second year.</a:t>
            </a:r>
          </a:p>
          <a:p>
            <a:endParaRPr lang="lv-LV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800" dirty="0"/>
              <a:t>WG 1 will be in charge of specifying definitions, collecting statistical data in all participating countries and listing coppice scientists and experts. Furthermore, WG1 will be responsible to </a:t>
            </a:r>
            <a:r>
              <a:rPr lang="en-US" sz="2800" dirty="0">
                <a:solidFill>
                  <a:srgbClr val="FF0000"/>
                </a:solidFill>
              </a:rPr>
              <a:t>the glossary which will be published in Year 3.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lv-LV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/>
              <a:t>Work </a:t>
            </a:r>
            <a:r>
              <a:rPr lang="lv-LV" sz="3200" dirty="0" smtClean="0"/>
              <a:t>plan and cooperation with an other groups: </a:t>
            </a:r>
            <a:endParaRPr lang="lv-LV" sz="3200" dirty="0"/>
          </a:p>
        </p:txBody>
      </p:sp>
      <p:sp>
        <p:nvSpPr>
          <p:cNvPr id="3" name="Rectangle 2"/>
          <p:cNvSpPr/>
          <p:nvPr/>
        </p:nvSpPr>
        <p:spPr>
          <a:xfrm>
            <a:off x="217170" y="1056462"/>
            <a:ext cx="97269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200" i="1" dirty="0" smtClean="0">
                <a:solidFill>
                  <a:srgbClr val="00B050"/>
                </a:solidFill>
              </a:rPr>
              <a:t>Collecting</a:t>
            </a:r>
            <a:r>
              <a:rPr lang="en-US" sz="2200" i="1" dirty="0">
                <a:solidFill>
                  <a:srgbClr val="00B050"/>
                </a:solidFill>
              </a:rPr>
              <a:t>, comparing and synthesizing the various expressions and definitions which are related to CFM. This will be then developed further to a glossary and will be </a:t>
            </a:r>
            <a:r>
              <a:rPr lang="en-US" sz="2200" i="1" dirty="0" smtClean="0">
                <a:solidFill>
                  <a:srgbClr val="00B050"/>
                </a:solidFill>
              </a:rPr>
              <a:t>continuously</a:t>
            </a:r>
            <a:r>
              <a:rPr lang="lv-LV" sz="2200" i="1" dirty="0" smtClean="0">
                <a:solidFill>
                  <a:srgbClr val="00B050"/>
                </a:solidFill>
              </a:rPr>
              <a:t> </a:t>
            </a:r>
            <a:r>
              <a:rPr lang="en-US" sz="2200" i="1" dirty="0" smtClean="0">
                <a:solidFill>
                  <a:srgbClr val="00B050"/>
                </a:solidFill>
              </a:rPr>
              <a:t>improved </a:t>
            </a:r>
            <a:r>
              <a:rPr lang="en-US" sz="2200" i="1" dirty="0">
                <a:solidFill>
                  <a:srgbClr val="00B050"/>
                </a:solidFill>
              </a:rPr>
              <a:t>and enlarged during the life time of the project</a:t>
            </a:r>
            <a:r>
              <a:rPr lang="en-US" sz="2200" i="1" dirty="0" smtClean="0">
                <a:solidFill>
                  <a:srgbClr val="00B050"/>
                </a:solidFill>
              </a:rPr>
              <a:t>.</a:t>
            </a:r>
            <a:endParaRPr lang="lv-LV" sz="2200" i="1" dirty="0" smtClean="0">
              <a:solidFill>
                <a:srgbClr val="00B05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lv-LV" sz="2200" dirty="0" smtClean="0">
                <a:solidFill>
                  <a:srgbClr val="00B050"/>
                </a:solidFill>
              </a:rPr>
              <a:t>Results of questionaire about legal frame definitions will be send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lv-LV" sz="2200" dirty="0" smtClean="0">
                <a:solidFill>
                  <a:srgbClr val="00B050"/>
                </a:solidFill>
              </a:rPr>
              <a:t>to participants to update them and to add info about statistical data.(</a:t>
            </a:r>
            <a:r>
              <a:rPr lang="lv-LV" sz="2200" i="1" dirty="0" smtClean="0">
                <a:solidFill>
                  <a:srgbClr val="FF0000"/>
                </a:solidFill>
              </a:rPr>
              <a:t>if there are </a:t>
            </a:r>
            <a:r>
              <a:rPr lang="lv-LV" sz="2200" i="1" dirty="0" smtClean="0">
                <a:solidFill>
                  <a:srgbClr val="FF0000"/>
                </a:solidFill>
              </a:rPr>
              <a:t>several different in </a:t>
            </a:r>
            <a:r>
              <a:rPr lang="lv-LV" sz="2200" i="1" dirty="0" smtClean="0">
                <a:solidFill>
                  <a:srgbClr val="FF0000"/>
                </a:solidFill>
              </a:rPr>
              <a:t>federal states, please add info about all of them</a:t>
            </a:r>
            <a:r>
              <a:rPr lang="lv-LV" sz="2200" dirty="0" smtClean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16664" r="14709" b="6210"/>
          <a:stretch/>
        </p:blipFill>
        <p:spPr bwMode="auto">
          <a:xfrm>
            <a:off x="1150546" y="3857229"/>
            <a:ext cx="5836408" cy="28483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76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/>
              <a:t>Work </a:t>
            </a:r>
            <a:r>
              <a:rPr lang="lv-LV" sz="3200" dirty="0" smtClean="0"/>
              <a:t>plan and cooperation with an other groups: </a:t>
            </a:r>
            <a:endParaRPr lang="lv-LV" sz="3200" dirty="0"/>
          </a:p>
        </p:txBody>
      </p:sp>
      <p:sp>
        <p:nvSpPr>
          <p:cNvPr id="3" name="Rectangle 2"/>
          <p:cNvSpPr/>
          <p:nvPr/>
        </p:nvSpPr>
        <p:spPr>
          <a:xfrm>
            <a:off x="217170" y="1056462"/>
            <a:ext cx="97269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</a:rPr>
              <a:t>2</a:t>
            </a:r>
            <a:r>
              <a:rPr lang="en-US" sz="2200" dirty="0">
                <a:solidFill>
                  <a:srgbClr val="0070C0"/>
                </a:solidFill>
              </a:rPr>
              <a:t>. </a:t>
            </a:r>
            <a:r>
              <a:rPr lang="en-US" sz="2200" i="1" dirty="0">
                <a:solidFill>
                  <a:srgbClr val="0070C0"/>
                </a:solidFill>
              </a:rPr>
              <a:t>Collecting, cross checking and compiling statistical and other data on coppice forests available in the participating countries and regions. This will be a “living document” being continuously improved during the live time of the project. A final fact sheet about European Coppice Forests will be ready at year 3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endParaRPr lang="lv-LV" sz="2200" dirty="0" smtClean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200" dirty="0" smtClean="0">
                <a:solidFill>
                  <a:srgbClr val="0070C0"/>
                </a:solidFill>
              </a:rPr>
              <a:t>An other questionaire to put in statistics related to exsisting coppice forests typology in eache country.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200" dirty="0" smtClean="0">
                <a:solidFill>
                  <a:srgbClr val="0070C0"/>
                </a:solidFill>
              </a:rPr>
              <a:t>Including other coppice types, for exsample SRC, but no focusing of them in details – our main subject are forest lands.</a:t>
            </a:r>
            <a:endParaRPr lang="en-US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/>
              <a:t>Work </a:t>
            </a:r>
            <a:r>
              <a:rPr lang="lv-LV" sz="3200" dirty="0" smtClean="0"/>
              <a:t>plan and cooperation with an other groups: </a:t>
            </a:r>
            <a:endParaRPr lang="lv-LV" sz="3200" dirty="0"/>
          </a:p>
        </p:txBody>
      </p:sp>
      <p:sp>
        <p:nvSpPr>
          <p:cNvPr id="3" name="Rectangle 2"/>
          <p:cNvSpPr/>
          <p:nvPr/>
        </p:nvSpPr>
        <p:spPr>
          <a:xfrm>
            <a:off x="217170" y="1056462"/>
            <a:ext cx="97269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n-US" sz="2200" i="1" dirty="0">
                <a:solidFill>
                  <a:schemeClr val="accent3">
                    <a:lumMod val="50000"/>
                  </a:schemeClr>
                </a:solidFill>
              </a:rPr>
              <a:t>. Setting up a list of coppice scientists and experts, this will be posted in year 1 at the first time and then continuously updated until the end of the project</a:t>
            </a:r>
            <a:r>
              <a:rPr lang="en-US" sz="2200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lv-LV" sz="22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200" dirty="0" smtClean="0">
                <a:solidFill>
                  <a:srgbClr val="FF0000"/>
                </a:solidFill>
              </a:rPr>
              <a:t>Enda Coates should to finish his task as soon it is possible. </a:t>
            </a:r>
            <a:r>
              <a:rPr lang="lv-LV" sz="2200" dirty="0" smtClean="0">
                <a:solidFill>
                  <a:schemeClr val="accent3">
                    <a:lumMod val="50000"/>
                  </a:schemeClr>
                </a:solidFill>
              </a:rPr>
              <a:t>List will be used for questionaires and consultations and sharing of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200" dirty="0" smtClean="0">
                <a:solidFill>
                  <a:schemeClr val="accent3">
                    <a:lumMod val="50000"/>
                  </a:schemeClr>
                </a:solidFill>
              </a:rPr>
              <a:t>We will ask to experts to produce list of no more than ten publications related to copice forestry for country </a:t>
            </a:r>
            <a:r>
              <a:rPr lang="lv-LV" sz="2200" dirty="0" smtClean="0">
                <a:solidFill>
                  <a:schemeClr val="accent3">
                    <a:lumMod val="50000"/>
                  </a:schemeClr>
                </a:solidFill>
              </a:rPr>
              <a:t>- to </a:t>
            </a:r>
            <a:r>
              <a:rPr lang="lv-LV" sz="2200" dirty="0" smtClean="0">
                <a:solidFill>
                  <a:schemeClr val="accent3">
                    <a:lumMod val="50000"/>
                  </a:schemeClr>
                </a:solidFill>
              </a:rPr>
              <a:t>undestand which topics are more covered in </a:t>
            </a:r>
            <a:r>
              <a:rPr lang="lv-LV" sz="2200" dirty="0" smtClean="0">
                <a:solidFill>
                  <a:schemeClr val="accent3">
                    <a:lumMod val="50000"/>
                  </a:schemeClr>
                </a:solidFill>
              </a:rPr>
              <a:t>each </a:t>
            </a:r>
            <a:r>
              <a:rPr lang="lv-LV" sz="2200" dirty="0" smtClean="0">
                <a:solidFill>
                  <a:schemeClr val="accent3">
                    <a:lumMod val="50000"/>
                  </a:schemeClr>
                </a:solidFill>
              </a:rPr>
              <a:t>country and where is knowlege gaps.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/>
              <a:t>Work </a:t>
            </a:r>
            <a:r>
              <a:rPr lang="lv-LV" sz="3200" dirty="0" smtClean="0"/>
              <a:t>plan and cooperation with an other groups: </a:t>
            </a:r>
            <a:endParaRPr lang="lv-LV" sz="3200" dirty="0"/>
          </a:p>
        </p:txBody>
      </p:sp>
      <p:sp>
        <p:nvSpPr>
          <p:cNvPr id="3" name="Rectangle 2"/>
          <p:cNvSpPr/>
          <p:nvPr/>
        </p:nvSpPr>
        <p:spPr>
          <a:xfrm>
            <a:off x="217170" y="1056462"/>
            <a:ext cx="97269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</a:rPr>
              <a:t>4</a:t>
            </a:r>
            <a:r>
              <a:rPr lang="en-US" sz="2200" dirty="0">
                <a:solidFill>
                  <a:srgbClr val="0070C0"/>
                </a:solidFill>
              </a:rPr>
              <a:t>. </a:t>
            </a:r>
            <a:r>
              <a:rPr lang="en-US" sz="2200" i="1" dirty="0">
                <a:solidFill>
                  <a:srgbClr val="0070C0"/>
                </a:solidFill>
              </a:rPr>
              <a:t>Posting and communicating the first draft of the glossary on the website</a:t>
            </a:r>
            <a:r>
              <a:rPr lang="en-US" sz="2200" dirty="0" smtClean="0">
                <a:solidFill>
                  <a:srgbClr val="0070C0"/>
                </a:solidFill>
              </a:rPr>
              <a:t>.</a:t>
            </a:r>
            <a:endParaRPr lang="lv-LV" sz="2200" dirty="0" smtClean="0">
              <a:solidFill>
                <a:srgbClr val="0070C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200" dirty="0" smtClean="0">
                <a:solidFill>
                  <a:srgbClr val="0070C0"/>
                </a:solidFill>
              </a:rPr>
              <a:t>After receiving of an additional terms and ilustrations first updated english-german will be ready to post.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2164458"/>
            <a:ext cx="2319926" cy="172760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0725" t="12029" r="19377" b="7749"/>
          <a:stretch/>
        </p:blipFill>
        <p:spPr bwMode="auto">
          <a:xfrm>
            <a:off x="3598985" y="2164458"/>
            <a:ext cx="6345115" cy="451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228555"/>
            <a:ext cx="35989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asking to an other WG leaders to organize producing list of terms related coppice and explanation </a:t>
            </a:r>
            <a:r>
              <a:rPr lang="en-US" dirty="0" smtClean="0">
                <a:solidFill>
                  <a:srgbClr val="FF0000"/>
                </a:solidFill>
              </a:rPr>
              <a:t>(English </a:t>
            </a:r>
            <a:r>
              <a:rPr lang="en-US" dirty="0">
                <a:solidFill>
                  <a:srgbClr val="FF0000"/>
                </a:solidFill>
              </a:rPr>
              <a:t>only) and </a:t>
            </a:r>
            <a:r>
              <a:rPr lang="en-US" dirty="0" smtClean="0">
                <a:solidFill>
                  <a:srgbClr val="FF0000"/>
                </a:solidFill>
              </a:rPr>
              <a:t>illustration </a:t>
            </a:r>
            <a:r>
              <a:rPr lang="en-US" dirty="0">
                <a:solidFill>
                  <a:srgbClr val="FF0000"/>
                </a:solidFill>
              </a:rPr>
              <a:t>(picture or photo). During next week at least 10, because Carolina are going to they STSM to work on it.</a:t>
            </a:r>
          </a:p>
        </p:txBody>
      </p:sp>
    </p:spTree>
    <p:extLst>
      <p:ext uri="{BB962C8B-B14F-4D97-AF65-F5344CB8AC3E}">
        <p14:creationId xmlns:p14="http://schemas.microsoft.com/office/powerpoint/2010/main" val="3656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764</Words>
  <Application>Microsoft Office PowerPoint</Application>
  <PresentationFormat>Custom</PresentationFormat>
  <Paragraphs>47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DejaVu Sans</vt:lpstr>
      <vt:lpstr>Mukti Narrow</vt:lpstr>
      <vt:lpstr>StarSymbol</vt:lpstr>
      <vt:lpstr>Times New Roman</vt:lpstr>
      <vt:lpstr>Office Theme</vt:lpstr>
      <vt:lpstr>PowerPoint Presentation</vt:lpstr>
      <vt:lpstr>PowerPoint Presentation</vt:lpstr>
      <vt:lpstr>Why?</vt:lpstr>
      <vt:lpstr>WP1: Definitions and Typology </vt:lpstr>
      <vt:lpstr>Milestones</vt:lpstr>
      <vt:lpstr>Work plan and cooperation with an other groups: </vt:lpstr>
      <vt:lpstr>Work plan and cooperation with an other groups: </vt:lpstr>
      <vt:lpstr>Work plan and cooperation with an other groups: </vt:lpstr>
      <vt:lpstr>Work plan and cooperation with an other groups: </vt:lpstr>
      <vt:lpstr>Work plan and cooperation with an other groups: </vt:lpstr>
      <vt:lpstr>Work plan and cooperation with an other groups: </vt:lpstr>
      <vt:lpstr>IPS -Canada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dagnija lazdina</cp:lastModifiedBy>
  <cp:revision>28</cp:revision>
  <dcterms:modified xsi:type="dcterms:W3CDTF">2014-11-05T07:01:19Z</dcterms:modified>
</cp:coreProperties>
</file>